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9" r:id="rId5"/>
    <p:sldId id="259" r:id="rId6"/>
    <p:sldId id="276" r:id="rId7"/>
    <p:sldId id="277" r:id="rId8"/>
    <p:sldId id="278" r:id="rId9"/>
    <p:sldId id="281" r:id="rId10"/>
    <p:sldId id="280" r:id="rId11"/>
    <p:sldId id="282" r:id="rId12"/>
    <p:sldId id="263" r:id="rId13"/>
    <p:sldId id="260" r:id="rId14"/>
    <p:sldId id="265" r:id="rId15"/>
    <p:sldId id="275" r:id="rId16"/>
    <p:sldId id="262" r:id="rId17"/>
    <p:sldId id="267" r:id="rId18"/>
    <p:sldId id="268" r:id="rId19"/>
    <p:sldId id="264" r:id="rId20"/>
    <p:sldId id="269" r:id="rId21"/>
    <p:sldId id="270" r:id="rId22"/>
    <p:sldId id="271" r:id="rId23"/>
    <p:sldId id="273" r:id="rId24"/>
    <p:sldId id="274" r:id="rId25"/>
    <p:sldId id="283" r:id="rId26"/>
    <p:sldId id="272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2011/3/20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77014"/>
          </a:xfrm>
        </p:spPr>
        <p:txBody>
          <a:bodyPr>
            <a:normAutofit/>
          </a:bodyPr>
          <a:lstStyle/>
          <a:p>
            <a:r>
              <a:rPr lang="en-US" altLang="zh-TW" sz="3000" dirty="0" err="1" smtClean="0"/>
              <a:t>CiteData</a:t>
            </a:r>
            <a:r>
              <a:rPr lang="en-US" altLang="zh-TW" sz="3000" dirty="0" smtClean="0"/>
              <a:t>: A New Multi-Faceted Dataset for Evaluating Personalized Search Performance</a:t>
            </a:r>
            <a:endParaRPr lang="zh-TW" altLang="en-US" sz="3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7406640" cy="1752600"/>
          </a:xfrm>
        </p:spPr>
        <p:txBody>
          <a:bodyPr/>
          <a:lstStyle/>
          <a:p>
            <a:r>
              <a:rPr lang="en-US" altLang="zh-TW" dirty="0" smtClean="0"/>
              <a:t>CIKM’10</a:t>
            </a:r>
          </a:p>
          <a:p>
            <a:r>
              <a:rPr lang="en-US" altLang="zh-TW" dirty="0" smtClean="0"/>
              <a:t>Advisor 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,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r>
              <a:rPr lang="en-US" altLang="zh-TW" dirty="0" smtClean="0"/>
              <a:t>Speaker : Po-</a:t>
            </a:r>
            <a:r>
              <a:rPr lang="en-US" altLang="zh-TW" dirty="0" err="1" smtClean="0"/>
              <a:t>Hsien</a:t>
            </a:r>
            <a:r>
              <a:rPr lang="en-US" altLang="zh-TW" dirty="0" smtClean="0"/>
              <a:t> </a:t>
            </a:r>
            <a:r>
              <a:rPr lang="en-US" altLang="zh-TW" dirty="0" smtClean="0"/>
              <a:t>, Shih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89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User-tasks, and Personalized Queries and Relevance </a:t>
            </a:r>
            <a:r>
              <a:rPr lang="en-US" altLang="zh-TW" sz="2400" dirty="0" err="1" smtClean="0"/>
              <a:t>Judgements</a:t>
            </a:r>
            <a:endParaRPr lang="en-US" altLang="zh-TW" sz="2400" dirty="0" smtClean="0"/>
          </a:p>
          <a:p>
            <a:pPr lvl="1"/>
            <a:r>
              <a:rPr lang="en-US" altLang="zh-TW" sz="2200" dirty="0" smtClean="0"/>
              <a:t>Solicited </a:t>
            </a:r>
            <a:r>
              <a:rPr lang="en-US" altLang="zh-TW" sz="2200" dirty="0"/>
              <a:t>experts who can provide such </a:t>
            </a:r>
            <a:r>
              <a:rPr lang="en-US" altLang="zh-TW" sz="2200" dirty="0" smtClean="0"/>
              <a:t>annotations.</a:t>
            </a:r>
          </a:p>
          <a:p>
            <a:pPr lvl="1"/>
            <a:r>
              <a:rPr lang="en-US" altLang="zh-TW" sz="2200" dirty="0"/>
              <a:t>make sure that the proposed search tasks have </a:t>
            </a:r>
            <a:r>
              <a:rPr lang="en-US" altLang="zh-TW" sz="2200" dirty="0" smtClean="0"/>
              <a:t>enough relevant </a:t>
            </a:r>
            <a:r>
              <a:rPr lang="en-US" altLang="zh-TW" sz="2200" dirty="0"/>
              <a:t>documents in the collection</a:t>
            </a:r>
            <a:endParaRPr lang="en-US" altLang="zh-TW" sz="2200" dirty="0" smtClean="0"/>
          </a:p>
          <a:p>
            <a:pPr lvl="1"/>
            <a:r>
              <a:rPr lang="en-US" altLang="zh-TW" sz="2200" dirty="0" err="1"/>
              <a:t>CiteULike</a:t>
            </a:r>
            <a:r>
              <a:rPr lang="en-US" altLang="zh-TW" sz="2200" dirty="0"/>
              <a:t> allows users to form </a:t>
            </a:r>
            <a:r>
              <a:rPr lang="en-US" altLang="zh-TW" sz="2200" dirty="0" smtClean="0"/>
              <a:t>groups to </a:t>
            </a:r>
            <a:r>
              <a:rPr lang="en-US" altLang="zh-TW" sz="2200" dirty="0"/>
              <a:t>share articles in common areas of interests</a:t>
            </a:r>
            <a:r>
              <a:rPr lang="en-US" altLang="zh-TW" sz="2200" dirty="0" smtClean="0"/>
              <a:t>.</a:t>
            </a:r>
          </a:p>
          <a:p>
            <a:pPr lvl="1"/>
            <a:endParaRPr lang="en-US" altLang="zh-TW" sz="2200" dirty="0" smtClean="0"/>
          </a:p>
          <a:p>
            <a:pPr lvl="1"/>
            <a:endParaRPr lang="zh-TW" altLang="en-US" sz="2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304256" cy="119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200" dirty="0"/>
              <a:t>Once the groups and the experts were selected, we asked the experts to describe his/her search task in the form of a Task statement according to his/her own expertise</a:t>
            </a:r>
            <a:r>
              <a:rPr lang="en-US" altLang="zh-TW" sz="2200" dirty="0" smtClean="0"/>
              <a:t>.</a:t>
            </a:r>
          </a:p>
          <a:p>
            <a:endParaRPr lang="en-US" altLang="zh-TW" sz="2200" dirty="0"/>
          </a:p>
          <a:p>
            <a:endParaRPr lang="en-US" altLang="zh-TW" sz="2200" dirty="0" smtClean="0"/>
          </a:p>
          <a:p>
            <a:endParaRPr lang="en-US" altLang="zh-TW" sz="2200" dirty="0"/>
          </a:p>
          <a:p>
            <a:endParaRPr lang="en-US" altLang="zh-TW" sz="2200" dirty="0" smtClean="0"/>
          </a:p>
          <a:p>
            <a:endParaRPr lang="en-US" altLang="zh-TW" sz="2200" dirty="0"/>
          </a:p>
          <a:p>
            <a:endParaRPr lang="en-US" altLang="zh-TW" sz="2200" dirty="0" smtClean="0"/>
          </a:p>
          <a:p>
            <a:endParaRPr lang="en-US" altLang="zh-TW" sz="2200" dirty="0"/>
          </a:p>
          <a:p>
            <a:endParaRPr lang="en-US" altLang="zh-TW" sz="2200" dirty="0" smtClean="0"/>
          </a:p>
          <a:p>
            <a:r>
              <a:rPr lang="en-US" altLang="zh-TW" sz="2200" dirty="0"/>
              <a:t>T</a:t>
            </a:r>
            <a:r>
              <a:rPr lang="en-US" altLang="zh-TW" sz="2200" dirty="0" smtClean="0"/>
              <a:t>he </a:t>
            </a:r>
            <a:r>
              <a:rPr lang="en-US" altLang="zh-TW" sz="2200" dirty="0"/>
              <a:t>experts searched for </a:t>
            </a:r>
            <a:r>
              <a:rPr lang="en-US" altLang="zh-TW" sz="2200" dirty="0" smtClean="0"/>
              <a:t>articles </a:t>
            </a:r>
            <a:r>
              <a:rPr lang="en-US" altLang="zh-TW" sz="2200" dirty="0"/>
              <a:t>using four to six queries to provide relevance </a:t>
            </a:r>
            <a:r>
              <a:rPr lang="en-US" altLang="zh-TW" sz="2200" dirty="0" smtClean="0"/>
              <a:t>judgments</a:t>
            </a:r>
            <a:r>
              <a:rPr lang="en-US" altLang="zh-TW" sz="2200" dirty="0"/>
              <a:t>.</a:t>
            </a:r>
            <a:endParaRPr lang="zh-TW" altLang="en-US" sz="2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3751103" cy="286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Intrinsic Analysis of </a:t>
            </a:r>
            <a:r>
              <a:rPr lang="en-US" altLang="zh-TW" dirty="0" smtClean="0"/>
              <a:t>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Basic statistics of the Annotation</a:t>
            </a:r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54768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1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Intrinsic Analysis of </a:t>
            </a:r>
            <a:r>
              <a:rPr lang="en-US" altLang="zh-TW" dirty="0"/>
              <a:t>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Test </a:t>
            </a:r>
            <a:r>
              <a:rPr lang="en-US" altLang="zh-TW" sz="2800" dirty="0"/>
              <a:t>the reliability of the </a:t>
            </a:r>
            <a:r>
              <a:rPr lang="en-US" altLang="zh-TW" sz="2800" dirty="0" err="1" smtClean="0"/>
              <a:t>CiteData</a:t>
            </a:r>
            <a:r>
              <a:rPr lang="en-US" altLang="zh-TW" sz="2800" dirty="0" smtClean="0"/>
              <a:t> collection as  an evaluation dataset by </a:t>
            </a:r>
            <a:r>
              <a:rPr lang="en-US" altLang="zh-TW" sz="2800" dirty="0"/>
              <a:t>Classical test theory </a:t>
            </a:r>
            <a:r>
              <a:rPr lang="en-US" altLang="zh-TW" sz="2800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420888"/>
            <a:ext cx="5095875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8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Intrinsic Analysis of 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altLang="zh-TW" sz="2600" dirty="0" smtClean="0"/>
              <a:t>The </a:t>
            </a:r>
            <a:r>
              <a:rPr lang="en-US" altLang="zh-TW" sz="2600" dirty="0"/>
              <a:t>reliability </a:t>
            </a:r>
            <a:r>
              <a:rPr lang="en-US" altLang="zh-TW" sz="2600" dirty="0" smtClean="0"/>
              <a:t>coefficient </a:t>
            </a:r>
            <a:r>
              <a:rPr lang="en-US" altLang="zh-TW" sz="2600" dirty="0"/>
              <a:t>can be estimated by analyzing </a:t>
            </a:r>
            <a:r>
              <a:rPr lang="en-US" altLang="zh-TW" sz="2600" dirty="0" smtClean="0"/>
              <a:t>the variance </a:t>
            </a:r>
            <a:r>
              <a:rPr lang="en-US" altLang="zh-TW" sz="2600" dirty="0"/>
              <a:t>of individual test items and total test scores</a:t>
            </a:r>
            <a:r>
              <a:rPr lang="en-US" altLang="zh-TW" sz="2600" dirty="0" smtClean="0"/>
              <a:t>.</a:t>
            </a:r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pPr lvl="1"/>
            <a:r>
              <a:rPr lang="en-US" altLang="zh-TW" sz="2000" dirty="0"/>
              <a:t>k </a:t>
            </a:r>
            <a:r>
              <a:rPr lang="en-US" altLang="zh-TW" sz="2000" dirty="0" smtClean="0"/>
              <a:t> is </a:t>
            </a:r>
            <a:r>
              <a:rPr lang="en-US" altLang="zh-TW" sz="2000" dirty="0"/>
              <a:t>the number of items on the exam</a:t>
            </a:r>
          </a:p>
          <a:p>
            <a:pPr lvl="1"/>
            <a:r>
              <a:rPr lang="en-US" altLang="zh-TW" sz="2000" dirty="0" smtClean="0"/>
              <a:t>    is </a:t>
            </a:r>
            <a:r>
              <a:rPr lang="en-US" altLang="zh-TW" sz="2000" dirty="0"/>
              <a:t>the estimated variance for item i</a:t>
            </a:r>
          </a:p>
          <a:p>
            <a:pPr lvl="1"/>
            <a:r>
              <a:rPr lang="en-US" altLang="zh-TW" sz="2000" dirty="0" smtClean="0"/>
              <a:t>     is </a:t>
            </a:r>
            <a:r>
              <a:rPr lang="en-US" altLang="zh-TW" sz="2000" dirty="0"/>
              <a:t>the estimated variance of the total MAP scores.</a:t>
            </a:r>
          </a:p>
          <a:p>
            <a:pPr lvl="1"/>
            <a:r>
              <a:rPr lang="en-US" altLang="zh-TW" sz="2000" dirty="0"/>
              <a:t>Scores above 0.7 indicate reliable test collections that are effective at comparing performance of various algorithms</a:t>
            </a:r>
            <a:r>
              <a:rPr lang="en-US" altLang="zh-TW" sz="2000" dirty="0" smtClean="0"/>
              <a:t>.</a:t>
            </a:r>
          </a:p>
          <a:p>
            <a:pPr lvl="1"/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altLang="zh-TW" sz="1600" dirty="0" err="1">
                <a:solidFill>
                  <a:schemeClr val="bg1">
                    <a:lumMod val="50000"/>
                  </a:schemeClr>
                </a:solidFill>
              </a:rPr>
              <a:t>Cronbach's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alpha for </a:t>
            </a:r>
            <a:r>
              <a:rPr lang="en-US" altLang="zh-TW" sz="1600" dirty="0" err="1">
                <a:solidFill>
                  <a:schemeClr val="bg1">
                    <a:lumMod val="50000"/>
                  </a:schemeClr>
                </a:solidFill>
              </a:rPr>
              <a:t>CiteData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 collection is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0.9717).</a:t>
            </a:r>
            <a:endParaRPr lang="zh-TW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zh-TW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2936"/>
            <a:ext cx="324036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3136"/>
            <a:ext cx="414908" cy="32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60" y="5084038"/>
            <a:ext cx="414908" cy="28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1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/>
              <a:t>Empirical Analysis of </a:t>
            </a:r>
            <a:r>
              <a:rPr lang="en-US" altLang="zh-TW" sz="4000" dirty="0" err="1"/>
              <a:t>Pearsonalized</a:t>
            </a:r>
            <a:r>
              <a:rPr lang="en-US" altLang="zh-TW" sz="4000" dirty="0"/>
              <a:t> Search Algorithms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endParaRPr lang="en-US" altLang="zh-TW" sz="2400" b="1" dirty="0" smtClean="0"/>
          </a:p>
          <a:p>
            <a:r>
              <a:rPr lang="en-US" altLang="zh-TW" sz="2100" b="1" dirty="0" smtClean="0"/>
              <a:t>-Matching </a:t>
            </a:r>
            <a:r>
              <a:rPr lang="en-US" altLang="zh-TW" sz="2100" b="1" dirty="0"/>
              <a:t>user’s topical interest to </a:t>
            </a:r>
            <a:r>
              <a:rPr lang="en-US" altLang="zh-TW" sz="2100" b="1" dirty="0" smtClean="0"/>
              <a:t>document  categories</a:t>
            </a:r>
          </a:p>
          <a:p>
            <a:r>
              <a:rPr lang="en-US" altLang="zh-TW" sz="2100" b="1" dirty="0" smtClean="0"/>
              <a:t>-PageRank </a:t>
            </a:r>
            <a:r>
              <a:rPr lang="en-US" altLang="zh-TW" sz="2100" b="1" dirty="0"/>
              <a:t>based link-analysis</a:t>
            </a:r>
          </a:p>
          <a:p>
            <a:r>
              <a:rPr lang="en-US" altLang="zh-TW" sz="2100" b="1" dirty="0" smtClean="0"/>
              <a:t>-Using Collaborative Filtering over social tags</a:t>
            </a:r>
          </a:p>
          <a:p>
            <a:r>
              <a:rPr lang="en-US" altLang="zh-TW" sz="2100" b="1" dirty="0" smtClean="0"/>
              <a:t>-Meta Personalized Search</a:t>
            </a:r>
            <a:endParaRPr lang="en-US" altLang="zh-TW" sz="2100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91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/>
              <a:t>Empirical Analysis of </a:t>
            </a:r>
            <a:r>
              <a:rPr lang="en-US" altLang="zh-TW" sz="4400" dirty="0" err="1" smtClean="0"/>
              <a:t>Pearsonalized</a:t>
            </a:r>
            <a:r>
              <a:rPr lang="en-US" altLang="zh-TW" sz="4400" dirty="0" smtClean="0"/>
              <a:t> Search </a:t>
            </a:r>
            <a:r>
              <a:rPr lang="en-US" altLang="zh-TW" sz="4400" dirty="0"/>
              <a:t>Algorithms(cont.)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600" b="1" dirty="0" smtClean="0"/>
              <a:t>Matching user’s topical interest to document categories</a:t>
            </a:r>
          </a:p>
          <a:p>
            <a:r>
              <a:rPr lang="en-US" altLang="zh-TW" sz="2400" dirty="0"/>
              <a:t>The user's topical </a:t>
            </a:r>
            <a:r>
              <a:rPr lang="en-US" altLang="zh-TW" sz="2400" dirty="0" smtClean="0"/>
              <a:t>interests </a:t>
            </a:r>
            <a:r>
              <a:rPr lang="en-US" altLang="zh-TW" sz="2400" dirty="0"/>
              <a:t>can be discovered based on the user's search </a:t>
            </a:r>
            <a:r>
              <a:rPr lang="en-US" altLang="zh-TW" sz="2400" dirty="0" smtClean="0"/>
              <a:t>history and </a:t>
            </a:r>
            <a:r>
              <a:rPr lang="en-US" altLang="zh-TW" sz="2400" dirty="0"/>
              <a:t>bookmarks.</a:t>
            </a:r>
            <a:endParaRPr lang="en-US" altLang="zh-TW" sz="2400" b="1" dirty="0" smtClean="0"/>
          </a:p>
          <a:p>
            <a:endParaRPr lang="en-US" altLang="zh-TW" sz="2600" dirty="0"/>
          </a:p>
          <a:p>
            <a:endParaRPr lang="en-US" altLang="zh-TW" sz="2600" dirty="0" smtClean="0"/>
          </a:p>
          <a:p>
            <a:endParaRPr lang="en-US" altLang="zh-TW" sz="2600" dirty="0"/>
          </a:p>
          <a:p>
            <a:r>
              <a:rPr lang="en-US" altLang="zh-TW" sz="2400" dirty="0" smtClean="0"/>
              <a:t>      denotes </a:t>
            </a:r>
            <a:r>
              <a:rPr lang="en-US" altLang="zh-TW" sz="2400" dirty="0"/>
              <a:t>the level of interest the user u has </a:t>
            </a:r>
            <a:r>
              <a:rPr lang="en-US" altLang="zh-TW" sz="2400" dirty="0" smtClean="0"/>
              <a:t>in topic </a:t>
            </a:r>
            <a:r>
              <a:rPr lang="en-US" altLang="zh-TW" sz="2400" dirty="0"/>
              <a:t>c </a:t>
            </a:r>
            <a:r>
              <a:rPr lang="en-US" altLang="zh-TW" sz="2400" dirty="0"/>
              <a:t>€</a:t>
            </a:r>
            <a:r>
              <a:rPr lang="en-US" altLang="zh-TW" sz="2400" dirty="0" smtClean="0"/>
              <a:t> 1….C</a:t>
            </a:r>
            <a:r>
              <a:rPr lang="en-US" altLang="zh-TW" sz="2400" dirty="0"/>
              <a:t>.</a:t>
            </a:r>
            <a:endParaRPr lang="zh-TW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69" y="3333272"/>
            <a:ext cx="6418326" cy="7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581128"/>
            <a:ext cx="504056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1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/>
              <a:t>Empirical Analysis of </a:t>
            </a:r>
            <a:r>
              <a:rPr lang="en-US" altLang="zh-TW" sz="4000" dirty="0" err="1"/>
              <a:t>Pearsonalized</a:t>
            </a:r>
            <a:r>
              <a:rPr lang="en-US" altLang="zh-TW" sz="4000" dirty="0"/>
              <a:t> Search Algorithms(cont.)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sz="2400" dirty="0"/>
              <a:t>T</a:t>
            </a:r>
            <a:r>
              <a:rPr lang="en-US" altLang="zh-TW" sz="2400" dirty="0" smtClean="0"/>
              <a:t>he </a:t>
            </a:r>
            <a:r>
              <a:rPr lang="en-US" altLang="zh-TW" sz="2400" dirty="0"/>
              <a:t>user's interest at </a:t>
            </a:r>
            <a:r>
              <a:rPr lang="en-US" altLang="zh-TW" sz="2400" dirty="0" smtClean="0"/>
              <a:t>the document </a:t>
            </a:r>
            <a:r>
              <a:rPr lang="en-US" altLang="zh-TW" sz="2400" dirty="0"/>
              <a:t>level can be computed as a linear combination </a:t>
            </a:r>
            <a:r>
              <a:rPr lang="en-US" altLang="zh-TW" sz="2400" dirty="0" smtClean="0"/>
              <a:t>of the </a:t>
            </a:r>
            <a:r>
              <a:rPr lang="en-US" altLang="zh-TW" sz="2400" dirty="0"/>
              <a:t>user's topical distribution based on the categorization </a:t>
            </a:r>
            <a:r>
              <a:rPr lang="en-US" altLang="zh-TW" sz="2400" dirty="0" smtClean="0"/>
              <a:t>of that </a:t>
            </a:r>
            <a:r>
              <a:rPr lang="en-US" altLang="zh-TW" sz="2400" dirty="0"/>
              <a:t>particular document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pPr lvl="1"/>
            <a:r>
              <a:rPr lang="en-US" altLang="zh-TW" sz="2000" dirty="0" smtClean="0"/>
              <a:t>     </a:t>
            </a:r>
            <a:r>
              <a:rPr lang="en-US" altLang="zh-TW" sz="1800" dirty="0" smtClean="0"/>
              <a:t>denotes </a:t>
            </a:r>
            <a:r>
              <a:rPr lang="en-US" altLang="zh-TW" sz="1800" dirty="0"/>
              <a:t>a measure of the interest of user u </a:t>
            </a:r>
            <a:r>
              <a:rPr lang="en-US" altLang="zh-TW" sz="1800" dirty="0" smtClean="0"/>
              <a:t>in the </a:t>
            </a:r>
            <a:r>
              <a:rPr lang="en-US" altLang="zh-TW" sz="1800" dirty="0"/>
              <a:t>document </a:t>
            </a:r>
            <a:r>
              <a:rPr lang="en-US" altLang="zh-TW" sz="1800" dirty="0" smtClean="0"/>
              <a:t>d</a:t>
            </a:r>
            <a:r>
              <a:rPr lang="en-US" altLang="zh-TW" sz="1800" baseline="-25000" dirty="0" smtClean="0"/>
              <a:t>i</a:t>
            </a:r>
          </a:p>
          <a:p>
            <a:pPr lvl="1"/>
            <a:r>
              <a:rPr lang="en-US" altLang="zh-TW" sz="1800" dirty="0" smtClean="0"/>
              <a:t>         is </a:t>
            </a:r>
            <a:r>
              <a:rPr lang="en-US" altLang="zh-TW" sz="1800" dirty="0"/>
              <a:t>an indicator whether </a:t>
            </a:r>
            <a:r>
              <a:rPr lang="en-US" altLang="zh-TW" sz="1800" dirty="0" smtClean="0"/>
              <a:t>document d</a:t>
            </a:r>
            <a:r>
              <a:rPr lang="en-US" altLang="zh-TW" sz="1800" baseline="-25000" dirty="0" smtClean="0"/>
              <a:t>i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belongs to the </a:t>
            </a:r>
            <a:r>
              <a:rPr lang="en-US" altLang="zh-TW" sz="1800" dirty="0" err="1"/>
              <a:t>cateogry</a:t>
            </a:r>
            <a:r>
              <a:rPr lang="en-US" altLang="zh-TW" sz="1800" dirty="0"/>
              <a:t> c</a:t>
            </a:r>
            <a:r>
              <a:rPr lang="en-US" altLang="zh-TW" sz="1800" dirty="0" smtClean="0"/>
              <a:t>.</a:t>
            </a:r>
          </a:p>
          <a:p>
            <a:pPr lvl="1"/>
            <a:r>
              <a:rPr lang="en-US" altLang="zh-TW" sz="1800" dirty="0" smtClean="0"/>
              <a:t>But user-</a:t>
            </a:r>
            <a:r>
              <a:rPr lang="en-US" altLang="zh-TW" sz="1800" dirty="0" err="1" smtClean="0"/>
              <a:t>specfic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d(u) scores are not query sensitive.</a:t>
            </a:r>
            <a:endParaRPr lang="zh-TW" altLang="en-US" sz="1800" dirty="0"/>
          </a:p>
          <a:p>
            <a:pPr lvl="1"/>
            <a:endParaRPr lang="en-US" altLang="zh-TW" sz="1800" baseline="-25000" dirty="0" smtClean="0"/>
          </a:p>
          <a:p>
            <a:endParaRPr lang="zh-TW" altLang="en-US" sz="1800" baseline="-25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68960"/>
            <a:ext cx="351579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639" y="4365104"/>
            <a:ext cx="4095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50" y="4766330"/>
            <a:ext cx="6667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2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/>
              <a:t>Empirical Analysis of </a:t>
            </a:r>
            <a:r>
              <a:rPr lang="en-US" altLang="zh-TW" sz="4400" dirty="0" err="1"/>
              <a:t>Pearsonalized</a:t>
            </a:r>
            <a:r>
              <a:rPr lang="en-US" altLang="zh-TW" sz="4400" dirty="0"/>
              <a:t> Search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400" dirty="0" smtClean="0"/>
          </a:p>
          <a:p>
            <a:r>
              <a:rPr lang="en-US" altLang="zh-TW" sz="2400" dirty="0" smtClean="0"/>
              <a:t>Query-sensitive personalized scores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     for </a:t>
            </a:r>
            <a:r>
              <a:rPr lang="en-US" altLang="zh-TW" sz="2400" dirty="0"/>
              <a:t>a document </a:t>
            </a:r>
            <a:r>
              <a:rPr lang="en-US" altLang="zh-TW" sz="2400" dirty="0" smtClean="0"/>
              <a:t>d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can be obtained by </a:t>
            </a:r>
            <a:r>
              <a:rPr lang="en-US" altLang="zh-TW" sz="2400" dirty="0" smtClean="0"/>
              <a:t>combining </a:t>
            </a:r>
            <a:r>
              <a:rPr lang="en-US" altLang="zh-TW" sz="2400" dirty="0"/>
              <a:t>the user-</a:t>
            </a:r>
            <a:r>
              <a:rPr lang="en-US" altLang="zh-TW" sz="2400" dirty="0" err="1"/>
              <a:t>specic</a:t>
            </a:r>
            <a:r>
              <a:rPr lang="en-US" altLang="zh-TW" sz="2400" dirty="0"/>
              <a:t> scores </a:t>
            </a:r>
            <a:r>
              <a:rPr lang="en-US" altLang="zh-TW" sz="2400" dirty="0">
                <a:solidFill>
                  <a:srgbClr val="0000FF"/>
                </a:solidFill>
              </a:rPr>
              <a:t>d</a:t>
            </a:r>
            <a:r>
              <a:rPr lang="en-US" altLang="zh-TW" sz="2400" baseline="30000" dirty="0">
                <a:solidFill>
                  <a:srgbClr val="0000FF"/>
                </a:solidFill>
              </a:rPr>
              <a:t>(u)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/>
              <a:t>with query-</a:t>
            </a:r>
            <a:r>
              <a:rPr lang="en-US" altLang="zh-TW" sz="2400" dirty="0" err="1"/>
              <a:t>specic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retrieval scores </a:t>
            </a:r>
            <a:r>
              <a:rPr lang="en-US" altLang="zh-TW" sz="2400" dirty="0">
                <a:solidFill>
                  <a:srgbClr val="0000FF"/>
                </a:solidFill>
              </a:rPr>
              <a:t>q</a:t>
            </a:r>
            <a:r>
              <a:rPr lang="en-US" altLang="zh-TW" sz="2400" baseline="-25000" dirty="0">
                <a:solidFill>
                  <a:srgbClr val="0000FF"/>
                </a:solidFill>
              </a:rPr>
              <a:t>i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800" dirty="0" smtClean="0"/>
              <a:t>Simple implement: ex. Indri</a:t>
            </a:r>
          </a:p>
          <a:p>
            <a:r>
              <a:rPr lang="en-US" altLang="zh-TW" sz="2800" dirty="0"/>
              <a:t>TDS : </a:t>
            </a:r>
            <a:r>
              <a:rPr lang="en-US" altLang="zh-TW" sz="2800" b="1" dirty="0">
                <a:solidFill>
                  <a:srgbClr val="FF0000"/>
                </a:solidFill>
              </a:rPr>
              <a:t>T</a:t>
            </a:r>
            <a:r>
              <a:rPr lang="en-US" altLang="zh-TW" sz="2800" dirty="0"/>
              <a:t>opical </a:t>
            </a:r>
            <a:r>
              <a:rPr lang="en-US" altLang="zh-TW" sz="2800" b="1" dirty="0">
                <a:solidFill>
                  <a:srgbClr val="FF0000"/>
                </a:solidFill>
              </a:rPr>
              <a:t>D</a:t>
            </a:r>
            <a:r>
              <a:rPr lang="en-US" altLang="zh-TW" sz="2800" dirty="0"/>
              <a:t>istribution based </a:t>
            </a:r>
            <a:r>
              <a:rPr lang="en-US" altLang="zh-TW" sz="2800" b="1" dirty="0">
                <a:solidFill>
                  <a:srgbClr val="FF0000"/>
                </a:solidFill>
              </a:rPr>
              <a:t>S</a:t>
            </a:r>
            <a:r>
              <a:rPr lang="en-US" altLang="zh-TW" sz="2800" dirty="0"/>
              <a:t>earch</a:t>
            </a:r>
          </a:p>
          <a:p>
            <a:endParaRPr lang="en-US" altLang="zh-TW" sz="2800" dirty="0"/>
          </a:p>
          <a:p>
            <a:endParaRPr lang="en-US" altLang="zh-TW" sz="2800" dirty="0"/>
          </a:p>
          <a:p>
            <a:endParaRPr lang="zh-TW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923" y="3212977"/>
            <a:ext cx="3055047" cy="93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970" y="1916832"/>
            <a:ext cx="41027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8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/>
              <a:t>Empirical </a:t>
            </a:r>
            <a:r>
              <a:rPr lang="en-US" altLang="zh-TW" sz="4400" dirty="0"/>
              <a:t>Analysis of </a:t>
            </a:r>
            <a:r>
              <a:rPr lang="en-US" altLang="zh-TW" sz="4400" dirty="0" err="1"/>
              <a:t>Pearsonalized</a:t>
            </a:r>
            <a:r>
              <a:rPr lang="en-US" altLang="zh-TW" sz="4400" dirty="0"/>
              <a:t> Search </a:t>
            </a:r>
            <a:r>
              <a:rPr lang="en-US" altLang="zh-TW" sz="4400" dirty="0" smtClean="0"/>
              <a:t>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altLang="zh-TW" sz="2800" b="1" dirty="0" smtClean="0"/>
              <a:t>PageRank based link-analysis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PageRank </a:t>
            </a:r>
            <a:r>
              <a:rPr lang="en-US" altLang="zh-TW" sz="2400" dirty="0"/>
              <a:t>scores are usually estimated by simulating a random </a:t>
            </a:r>
            <a:r>
              <a:rPr lang="en-US" altLang="zh-TW" sz="2400" dirty="0" smtClean="0"/>
              <a:t>walk over </a:t>
            </a:r>
            <a:r>
              <a:rPr lang="en-US" altLang="zh-TW" sz="2400" dirty="0"/>
              <a:t>the linked graph of </a:t>
            </a:r>
            <a:r>
              <a:rPr lang="en-US" altLang="zh-TW" sz="2400" dirty="0" smtClean="0"/>
              <a:t>documents.</a:t>
            </a:r>
          </a:p>
          <a:p>
            <a:endParaRPr lang="en-US" altLang="zh-TW" sz="2400" dirty="0"/>
          </a:p>
          <a:p>
            <a:pPr lvl="1"/>
            <a:r>
              <a:rPr lang="en-US" altLang="zh-TW" sz="2000" dirty="0"/>
              <a:t>The vector </a:t>
            </a:r>
            <a:r>
              <a:rPr lang="en-US" altLang="zh-TW" sz="2000" dirty="0" smtClean="0"/>
              <a:t>    </a:t>
            </a:r>
            <a:r>
              <a:rPr lang="en-US" altLang="zh-TW" sz="2000" dirty="0"/>
              <a:t>denotes the PageRank scores of each of </a:t>
            </a:r>
            <a:r>
              <a:rPr lang="en-US" altLang="zh-TW" sz="2000" dirty="0" smtClean="0"/>
              <a:t>the articles </a:t>
            </a:r>
            <a:r>
              <a:rPr lang="en-US" altLang="zh-TW" sz="2000" dirty="0"/>
              <a:t>in the network.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The </a:t>
            </a:r>
            <a:r>
              <a:rPr lang="en-US" altLang="zh-TW" sz="2000" dirty="0"/>
              <a:t>matrix M encodes the transition </a:t>
            </a:r>
            <a:r>
              <a:rPr lang="en-US" altLang="zh-TW" sz="2000" dirty="0" smtClean="0"/>
              <a:t>probability from </a:t>
            </a:r>
            <a:r>
              <a:rPr lang="en-US" altLang="zh-TW" sz="2000" dirty="0"/>
              <a:t>each page to each of its </a:t>
            </a:r>
            <a:r>
              <a:rPr lang="en-US" altLang="zh-TW" sz="2000" dirty="0" smtClean="0"/>
              <a:t>hyperlinks.</a:t>
            </a:r>
          </a:p>
          <a:p>
            <a:pPr lvl="1"/>
            <a:r>
              <a:rPr lang="en-US" altLang="zh-TW" sz="2000" dirty="0"/>
              <a:t>the vector </a:t>
            </a:r>
            <a:r>
              <a:rPr lang="en-US" altLang="zh-TW" sz="2000" dirty="0" smtClean="0"/>
              <a:t>    denotes </a:t>
            </a:r>
            <a:r>
              <a:rPr lang="en-US" altLang="zh-TW" sz="2000" dirty="0"/>
              <a:t>the random teleportation </a:t>
            </a:r>
            <a:r>
              <a:rPr lang="en-US" altLang="zh-TW" sz="2000" dirty="0" smtClean="0"/>
              <a:t>vector</a:t>
            </a:r>
          </a:p>
          <a:p>
            <a:pPr marL="402336" lvl="1" indent="0">
              <a:buNone/>
            </a:pPr>
            <a:r>
              <a:rPr lang="en-US" altLang="zh-TW" sz="2000" dirty="0" smtClean="0"/>
              <a:t>If     is uniform ?</a:t>
            </a:r>
          </a:p>
          <a:p>
            <a:pPr marL="402336" lvl="1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</a:rPr>
              <a:t>      =&gt; G</a:t>
            </a:r>
            <a:r>
              <a:rPr lang="en-US" altLang="zh-TW" sz="2000" dirty="0" smtClean="0"/>
              <a:t>lobal </a:t>
            </a:r>
            <a:r>
              <a:rPr lang="en-US" altLang="zh-TW" sz="2000" dirty="0" smtClean="0">
                <a:solidFill>
                  <a:srgbClr val="FF0000"/>
                </a:solidFill>
              </a:rPr>
              <a:t>P</a:t>
            </a:r>
            <a:r>
              <a:rPr lang="en-US" altLang="zh-TW" sz="2000" dirty="0" smtClean="0"/>
              <a:t>age</a:t>
            </a:r>
            <a:r>
              <a:rPr lang="en-US" altLang="zh-TW" sz="2000" dirty="0" smtClean="0">
                <a:solidFill>
                  <a:srgbClr val="FF0000"/>
                </a:solidFill>
              </a:rPr>
              <a:t>R</a:t>
            </a:r>
            <a:r>
              <a:rPr lang="en-US" altLang="zh-TW" sz="2000" dirty="0" smtClean="0"/>
              <a:t>ank (GPR) – </a:t>
            </a:r>
            <a:r>
              <a:rPr lang="en-US" altLang="zh-TW" sz="2000" dirty="0" smtClean="0">
                <a:solidFill>
                  <a:srgbClr val="FF0000"/>
                </a:solidFill>
              </a:rPr>
              <a:t>Not</a:t>
            </a:r>
            <a:r>
              <a:rPr lang="en-US" altLang="zh-TW" sz="2000" dirty="0" smtClean="0"/>
              <a:t> particular user or topic</a:t>
            </a:r>
          </a:p>
          <a:p>
            <a:pPr marL="402336" lvl="1" indent="0">
              <a:buNone/>
            </a:pPr>
            <a:endParaRPr lang="en-US" altLang="zh-TW" sz="20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10386"/>
            <a:ext cx="2952328" cy="40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678" y="4632588"/>
            <a:ext cx="22257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060" y="3204667"/>
            <a:ext cx="266569" cy="31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546" y="5002812"/>
            <a:ext cx="22257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8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err="1" smtClean="0"/>
              <a:t>CiteData</a:t>
            </a:r>
            <a:endParaRPr lang="en-US" altLang="zh-TW" sz="2800" dirty="0" smtClean="0"/>
          </a:p>
          <a:p>
            <a:r>
              <a:rPr lang="en-US" altLang="zh-TW" sz="2800" dirty="0" smtClean="0"/>
              <a:t>Intrinsic Analysis of </a:t>
            </a:r>
            <a:r>
              <a:rPr lang="en-US" altLang="zh-TW" sz="2800" dirty="0" err="1" smtClean="0"/>
              <a:t>CiteData</a:t>
            </a:r>
            <a:endParaRPr lang="en-US" altLang="zh-TW" sz="2800" dirty="0" smtClean="0"/>
          </a:p>
          <a:p>
            <a:r>
              <a:rPr lang="en-US" altLang="zh-TW" sz="2800" dirty="0" smtClean="0"/>
              <a:t>Empirical Analysis of Personalized Search Algorithms</a:t>
            </a:r>
          </a:p>
          <a:p>
            <a:r>
              <a:rPr lang="en-US" altLang="zh-TW" sz="2800" dirty="0" smtClean="0"/>
              <a:t>Result</a:t>
            </a:r>
          </a:p>
          <a:p>
            <a:r>
              <a:rPr lang="en-US" altLang="zh-TW" sz="2800" dirty="0" err="1"/>
              <a:t>CiteData</a:t>
            </a:r>
            <a:r>
              <a:rPr lang="en-US" altLang="zh-TW" sz="2800" dirty="0"/>
              <a:t> Usage</a:t>
            </a:r>
            <a:endParaRPr lang="en-US" altLang="zh-TW" sz="2800" dirty="0" smtClean="0"/>
          </a:p>
          <a:p>
            <a:r>
              <a:rPr lang="en-US" altLang="zh-TW" sz="2800" dirty="0" smtClean="0"/>
              <a:t>Conclusion </a:t>
            </a:r>
            <a:r>
              <a:rPr lang="en-US" altLang="zh-TW" sz="2800" dirty="0" smtClean="0"/>
              <a:t>&amp; Future Work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614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/>
              <a:t>Empirical Analysis of </a:t>
            </a:r>
            <a:r>
              <a:rPr lang="en-US" altLang="zh-TW" sz="4000" dirty="0" err="1"/>
              <a:t>Pearsonalized</a:t>
            </a:r>
            <a:r>
              <a:rPr lang="en-US" altLang="zh-TW" sz="4000" dirty="0"/>
              <a:t> Search Algorithms(cont.)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2000" dirty="0" smtClean="0"/>
              <a:t>Personalized PageRank(PPR)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altLang="zh-TW" sz="2000" dirty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1600" dirty="0" smtClean="0"/>
              <a:t>A </a:t>
            </a:r>
            <a:r>
              <a:rPr lang="en-US" altLang="zh-TW" sz="1600" dirty="0"/>
              <a:t>personalized teleportation vector </a:t>
            </a:r>
            <a:r>
              <a:rPr lang="en-US" altLang="zh-TW" sz="1600" dirty="0" smtClean="0"/>
              <a:t>which reflects the </a:t>
            </a:r>
            <a:r>
              <a:rPr lang="en-US" altLang="zh-TW" sz="1600" dirty="0"/>
              <a:t>users interests in those pages</a:t>
            </a:r>
            <a:r>
              <a:rPr lang="en-US" altLang="zh-TW" sz="1600" dirty="0" smtClean="0"/>
              <a:t>.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altLang="zh-TW" sz="1600" dirty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1600" dirty="0" smtClean="0"/>
              <a:t>Improving </a:t>
            </a:r>
            <a:r>
              <a:rPr lang="en-US" altLang="zh-TW" sz="1600" dirty="0"/>
              <a:t>the scalability of the personalized approach to millions of </a:t>
            </a:r>
            <a:r>
              <a:rPr lang="en-US" altLang="zh-TW" sz="1600" dirty="0" smtClean="0"/>
              <a:t>users.</a:t>
            </a:r>
          </a:p>
          <a:p>
            <a:r>
              <a:rPr lang="en-US" altLang="zh-TW" sz="1600" dirty="0"/>
              <a:t>A popular approach by </a:t>
            </a:r>
            <a:r>
              <a:rPr lang="en-US" altLang="zh-TW" sz="1600" dirty="0" err="1" smtClean="0"/>
              <a:t>Jeh</a:t>
            </a:r>
            <a:r>
              <a:rPr lang="en-US" altLang="zh-TW" sz="1600" dirty="0" smtClean="0"/>
              <a:t> etc. </a:t>
            </a:r>
            <a:r>
              <a:rPr lang="en-US" altLang="zh-TW" sz="1600" dirty="0"/>
              <a:t>computes </a:t>
            </a:r>
            <a:r>
              <a:rPr lang="en-US" altLang="zh-TW" sz="1600" dirty="0" smtClean="0"/>
              <a:t>the topic </a:t>
            </a:r>
            <a:r>
              <a:rPr lang="en-US" altLang="zh-TW" sz="1600" dirty="0"/>
              <a:t>sensitive </a:t>
            </a:r>
            <a:r>
              <a:rPr lang="en-US" altLang="zh-TW" sz="1600" dirty="0" err="1"/>
              <a:t>pagerank</a:t>
            </a:r>
            <a:r>
              <a:rPr lang="en-US" altLang="zh-TW" sz="1600" dirty="0"/>
              <a:t> vectors for a canonical set of </a:t>
            </a:r>
            <a:r>
              <a:rPr lang="en-US" altLang="zh-TW" sz="1600" dirty="0" smtClean="0"/>
              <a:t>topics</a:t>
            </a:r>
            <a:r>
              <a:rPr lang="en-US" altLang="zh-TW" sz="1600" dirty="0"/>
              <a:t> c </a:t>
            </a:r>
            <a:r>
              <a:rPr lang="en-US" altLang="zh-TW" sz="1600" dirty="0" smtClean="0"/>
              <a:t>€ 1…C</a:t>
            </a:r>
            <a:endParaRPr lang="zh-TW" altLang="en-US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06" y="2636912"/>
            <a:ext cx="314371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06" y="1814996"/>
            <a:ext cx="3153950" cy="46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49080"/>
            <a:ext cx="1908259" cy="76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21221"/>
            <a:ext cx="2736304" cy="45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/>
              <a:t>Empirical Analysis of </a:t>
            </a:r>
            <a:r>
              <a:rPr lang="en-US" altLang="zh-TW" sz="4400" dirty="0" err="1"/>
              <a:t>Pearsonalized</a:t>
            </a:r>
            <a:r>
              <a:rPr lang="en-US" altLang="zh-TW" sz="4400" dirty="0"/>
              <a:t> Search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508720"/>
            <a:ext cx="7708392" cy="4800600"/>
          </a:xfrm>
        </p:spPr>
        <p:txBody>
          <a:bodyPr>
            <a:normAutofit/>
          </a:bodyPr>
          <a:lstStyle/>
          <a:p>
            <a:r>
              <a:rPr lang="en-US" altLang="zh-TW" sz="2800" b="1" dirty="0"/>
              <a:t>Using Collaborative Filtering over social tags</a:t>
            </a:r>
          </a:p>
          <a:p>
            <a:pPr lvl="1"/>
            <a:r>
              <a:rPr lang="en-US" altLang="zh-TW" sz="2400" dirty="0"/>
              <a:t>Discovering users with similar interests and then </a:t>
            </a:r>
            <a:r>
              <a:rPr lang="en-US" altLang="zh-TW" sz="2400" dirty="0" smtClean="0"/>
              <a:t>personalizing search </a:t>
            </a:r>
            <a:r>
              <a:rPr lang="en-US" altLang="zh-TW" sz="2400" dirty="0"/>
              <a:t>based on the shared interests of users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/>
              <a:t>A user's </a:t>
            </a:r>
            <a:r>
              <a:rPr lang="en-US" altLang="zh-TW" sz="2400" dirty="0" smtClean="0"/>
              <a:t>act of </a:t>
            </a:r>
            <a:r>
              <a:rPr lang="en-US" altLang="zh-TW" sz="2400" dirty="0"/>
              <a:t>tagging an article depicts an implicit interest of the </a:t>
            </a:r>
            <a:r>
              <a:rPr lang="en-US" altLang="zh-TW" sz="2400" dirty="0" smtClean="0"/>
              <a:t>user in </a:t>
            </a:r>
            <a:r>
              <a:rPr lang="en-US" altLang="zh-TW" sz="2400" dirty="0"/>
              <a:t>the particular </a:t>
            </a:r>
            <a:r>
              <a:rPr lang="en-US" altLang="zh-TW" sz="2400" dirty="0" smtClean="0"/>
              <a:t>article.</a:t>
            </a:r>
          </a:p>
        </p:txBody>
      </p:sp>
    </p:spTree>
    <p:extLst>
      <p:ext uri="{BB962C8B-B14F-4D97-AF65-F5344CB8AC3E}">
        <p14:creationId xmlns:p14="http://schemas.microsoft.com/office/powerpoint/2010/main" val="7309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/>
              <a:t>Empirical Analysis of </a:t>
            </a:r>
            <a:r>
              <a:rPr lang="en-US" altLang="zh-TW" sz="4400" dirty="0" err="1"/>
              <a:t>Pearsonalized</a:t>
            </a:r>
            <a:r>
              <a:rPr lang="en-US" altLang="zh-TW" sz="4400" dirty="0"/>
              <a:t> Search Algorithms(cont.)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We use Probabilistic Latent Semantic Analysis (</a:t>
            </a:r>
            <a:r>
              <a:rPr lang="en-US" altLang="zh-TW" sz="2400" dirty="0" err="1"/>
              <a:t>pLSA</a:t>
            </a:r>
            <a:r>
              <a:rPr lang="en-US" altLang="zh-TW" sz="2400" dirty="0" smtClean="0"/>
              <a:t>).</a:t>
            </a:r>
          </a:p>
          <a:p>
            <a:endParaRPr lang="en-US" altLang="zh-TW" sz="2400" dirty="0" smtClean="0"/>
          </a:p>
          <a:p>
            <a:endParaRPr lang="en-US" altLang="zh-TW" sz="2800" dirty="0"/>
          </a:p>
          <a:p>
            <a:pPr lvl="1"/>
            <a:r>
              <a:rPr lang="en-US" altLang="zh-TW" sz="1800" dirty="0" smtClean="0"/>
              <a:t>each user u € </a:t>
            </a:r>
            <a:r>
              <a:rPr lang="en-US" altLang="zh-TW" sz="1800" dirty="0"/>
              <a:t>U has a probabilistic membership in each of the </a:t>
            </a:r>
            <a:r>
              <a:rPr lang="en-US" altLang="zh-TW" sz="1800" dirty="0" smtClean="0"/>
              <a:t>aspects</a:t>
            </a:r>
            <a:r>
              <a:rPr lang="en-US" altLang="zh-TW" sz="1800" dirty="0"/>
              <a:t>, z </a:t>
            </a:r>
            <a:r>
              <a:rPr lang="en-US" altLang="zh-TW" sz="1800" dirty="0" smtClean="0"/>
              <a:t>€ </a:t>
            </a:r>
            <a:r>
              <a:rPr lang="en-US" altLang="zh-TW" sz="1800" dirty="0"/>
              <a:t>Z. </a:t>
            </a:r>
            <a:endParaRPr lang="en-US" altLang="zh-TW" sz="1800" dirty="0" smtClean="0"/>
          </a:p>
          <a:p>
            <a:pPr lvl="1"/>
            <a:r>
              <a:rPr lang="en-US" altLang="zh-TW" sz="1800" dirty="0" smtClean="0"/>
              <a:t>m </a:t>
            </a:r>
            <a:r>
              <a:rPr lang="en-US" altLang="zh-TW" sz="1800" dirty="0"/>
              <a:t>is a binary random variable </a:t>
            </a:r>
            <a:r>
              <a:rPr lang="en-US" altLang="zh-TW" sz="1800" dirty="0" smtClean="0"/>
              <a:t>indicting interest </a:t>
            </a:r>
            <a:r>
              <a:rPr lang="en-US" altLang="zh-TW" sz="1800" dirty="0"/>
              <a:t>in document </a:t>
            </a:r>
            <a:r>
              <a:rPr lang="en-US" altLang="zh-TW" sz="1800" dirty="0" smtClean="0"/>
              <a:t>d</a:t>
            </a:r>
          </a:p>
          <a:p>
            <a:r>
              <a:rPr lang="en-US" altLang="zh-TW" sz="1900" dirty="0" smtClean="0"/>
              <a:t>The </a:t>
            </a:r>
            <a:r>
              <a:rPr lang="en-US" altLang="zh-TW" sz="1900" dirty="0"/>
              <a:t>CF </a:t>
            </a:r>
            <a:r>
              <a:rPr lang="en-US" altLang="zh-TW" sz="1900" dirty="0" smtClean="0"/>
              <a:t>scores </a:t>
            </a:r>
            <a:r>
              <a:rPr lang="en-US" altLang="zh-TW" sz="1900" dirty="0"/>
              <a:t>obtained for each of the documents estimate the user's interest in a particular document</a:t>
            </a:r>
            <a:r>
              <a:rPr lang="en-US" altLang="zh-TW" sz="1900" dirty="0" smtClean="0"/>
              <a:t>.</a:t>
            </a:r>
          </a:p>
          <a:p>
            <a:endParaRPr lang="en-US" altLang="zh-TW" sz="1900" dirty="0"/>
          </a:p>
          <a:p>
            <a:endParaRPr lang="en-US" altLang="zh-TW" sz="1900" dirty="0" smtClean="0"/>
          </a:p>
          <a:p>
            <a:r>
              <a:rPr lang="en-US" altLang="zh-TW" sz="2000" b="1" dirty="0" smtClean="0"/>
              <a:t>Meta </a:t>
            </a:r>
            <a:r>
              <a:rPr lang="en-US" altLang="zh-TW" sz="2000" b="1" dirty="0"/>
              <a:t>Personalized Search</a:t>
            </a:r>
            <a:endParaRPr lang="zh-TW" altLang="en-US" sz="2000" b="1" dirty="0"/>
          </a:p>
          <a:p>
            <a:endParaRPr lang="zh-TW" alt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35904"/>
            <a:ext cx="4032448" cy="8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23" y="4509120"/>
            <a:ext cx="290801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5993640" cy="56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0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58" y="1772816"/>
            <a:ext cx="800844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5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678536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4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CiteData</a:t>
            </a:r>
            <a:r>
              <a:rPr lang="en-US" altLang="zh-TW" dirty="0" smtClean="0"/>
              <a:t> Usage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altLang="zh-TW" sz="2400" dirty="0" err="1"/>
              <a:t>CiteData</a:t>
            </a:r>
            <a:r>
              <a:rPr lang="en-US" altLang="zh-TW" sz="2400" dirty="0"/>
              <a:t> is a rich dataset with several diverse </a:t>
            </a:r>
            <a:r>
              <a:rPr lang="en-US" altLang="zh-TW" sz="2400" dirty="0" smtClean="0"/>
              <a:t>features and </a:t>
            </a:r>
            <a:r>
              <a:rPr lang="en-US" altLang="zh-TW" sz="2400" dirty="0"/>
              <a:t>is therefore amenable to evaluations beyond just </a:t>
            </a:r>
            <a:r>
              <a:rPr lang="en-US" altLang="zh-TW" sz="2400" dirty="0" smtClean="0"/>
              <a:t>personalized </a:t>
            </a:r>
            <a:r>
              <a:rPr lang="en-US" altLang="zh-TW" sz="2400" dirty="0"/>
              <a:t>search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err="1" smtClean="0"/>
              <a:t>CiteData</a:t>
            </a:r>
            <a:r>
              <a:rPr lang="en-US" altLang="zh-TW" sz="2400" dirty="0" smtClean="0"/>
              <a:t> can </a:t>
            </a:r>
            <a:r>
              <a:rPr lang="en-US" altLang="zh-TW" sz="2400" dirty="0"/>
              <a:t>be used to evaluate </a:t>
            </a:r>
            <a:r>
              <a:rPr lang="en-US" altLang="zh-TW" sz="2400" dirty="0" err="1" smtClean="0"/>
              <a:t>classfication</a:t>
            </a:r>
            <a:r>
              <a:rPr lang="en-US" altLang="zh-TW" sz="2400" dirty="0" smtClean="0"/>
              <a:t> performance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algorithms </a:t>
            </a:r>
            <a:r>
              <a:rPr lang="en-US" altLang="zh-TW" sz="2400" dirty="0"/>
              <a:t>that can </a:t>
            </a:r>
            <a:r>
              <a:rPr lang="en-US" altLang="zh-TW" sz="2400" dirty="0" smtClean="0"/>
              <a:t>benefit </a:t>
            </a:r>
            <a:r>
              <a:rPr lang="en-US" altLang="zh-TW" sz="2400" dirty="0"/>
              <a:t>from treating such </a:t>
            </a:r>
            <a:r>
              <a:rPr lang="en-US" altLang="zh-TW" sz="2400" dirty="0" err="1"/>
              <a:t>heterogenous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features </a:t>
            </a:r>
            <a:r>
              <a:rPr lang="en-US" altLang="zh-TW" sz="2400" dirty="0"/>
              <a:t>preferentially or by leveraging relationships </a:t>
            </a:r>
            <a:r>
              <a:rPr lang="en-US" altLang="zh-TW" sz="2400" dirty="0" smtClean="0"/>
              <a:t>between those </a:t>
            </a:r>
            <a:r>
              <a:rPr lang="en-US" altLang="zh-TW" sz="2400" dirty="0"/>
              <a:t>features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err="1"/>
              <a:t>CiteData</a:t>
            </a:r>
            <a:r>
              <a:rPr lang="en-US" altLang="zh-TW" sz="2400" dirty="0"/>
              <a:t> can also be used for evaluation </a:t>
            </a:r>
            <a:r>
              <a:rPr lang="en-US" altLang="zh-TW" sz="2400" dirty="0" smtClean="0"/>
              <a:t>of content based </a:t>
            </a:r>
            <a:r>
              <a:rPr lang="en-US" altLang="zh-TW" sz="2400" dirty="0"/>
              <a:t>Collaborative Filtering algorithms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071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 &amp; 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A new multi-faceted dataset </a:t>
            </a:r>
            <a:r>
              <a:rPr lang="en-US" altLang="zh-TW" sz="2400" dirty="0"/>
              <a:t>for the primary task of evaluating personalized search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We use an empirical comparison of a rich set of representative personalized search approaches that utilize topic discovery, link-analysis and collaborative filtering.</a:t>
            </a:r>
          </a:p>
          <a:p>
            <a:r>
              <a:rPr lang="en-US" altLang="zh-TW" sz="2400" dirty="0" smtClean="0"/>
              <a:t>In </a:t>
            </a:r>
            <a:r>
              <a:rPr lang="en-US" altLang="zh-TW" sz="2400" dirty="0"/>
              <a:t>the future, we would like to explore </a:t>
            </a:r>
            <a:r>
              <a:rPr lang="en-US" altLang="zh-TW" sz="2400" dirty="0" smtClean="0"/>
              <a:t>approaches </a:t>
            </a:r>
            <a:r>
              <a:rPr lang="en-US" altLang="zh-TW" sz="2400" dirty="0"/>
              <a:t>for leveraging such heterogeneous features for </a:t>
            </a:r>
            <a:r>
              <a:rPr lang="en-US" altLang="zh-TW" sz="2400" dirty="0" smtClean="0"/>
              <a:t>the aforementioned </a:t>
            </a:r>
            <a:r>
              <a:rPr lang="en-US" altLang="zh-TW" sz="2400" dirty="0"/>
              <a:t>array of tasks.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97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447800"/>
            <a:ext cx="7740352" cy="480060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Personalized search has become an increasingly </a:t>
            </a:r>
            <a:r>
              <a:rPr lang="en-US" altLang="zh-TW" sz="2800" dirty="0" smtClean="0"/>
              <a:t>important topic </a:t>
            </a:r>
            <a:r>
              <a:rPr lang="en-US" altLang="zh-TW" sz="2800" dirty="0"/>
              <a:t>in IR (information retrieval) research in the </a:t>
            </a:r>
            <a:r>
              <a:rPr lang="en-US" altLang="zh-TW" sz="2800" dirty="0" smtClean="0"/>
              <a:t>recent years.</a:t>
            </a:r>
          </a:p>
          <a:p>
            <a:r>
              <a:rPr lang="en-US" altLang="zh-TW" sz="2800" dirty="0"/>
              <a:t>C</a:t>
            </a:r>
            <a:r>
              <a:rPr lang="en-US" altLang="zh-TW" sz="2800" dirty="0" smtClean="0"/>
              <a:t>omparative </a:t>
            </a:r>
            <a:r>
              <a:rPr lang="en-US" altLang="zh-TW" sz="2800" dirty="0"/>
              <a:t>evaluation across current </a:t>
            </a:r>
            <a:r>
              <a:rPr lang="en-US" altLang="zh-TW" sz="2800" dirty="0" smtClean="0"/>
              <a:t>methods has </a:t>
            </a:r>
            <a:r>
              <a:rPr lang="en-US" altLang="zh-TW" sz="2800" dirty="0"/>
              <a:t>been </a:t>
            </a:r>
            <a:r>
              <a:rPr lang="en-US" altLang="zh-TW" sz="2800" dirty="0" smtClean="0"/>
              <a:t>difficult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due </a:t>
            </a:r>
            <a:r>
              <a:rPr lang="en-US" altLang="zh-TW" sz="2800" dirty="0"/>
              <a:t>to the lack of a </a:t>
            </a:r>
            <a:r>
              <a:rPr lang="en-US" altLang="zh-TW" sz="2800" dirty="0" smtClean="0"/>
              <a:t>common benchmark </a:t>
            </a:r>
            <a:r>
              <a:rPr lang="en-US" altLang="zh-TW" sz="2800" dirty="0"/>
              <a:t>dataset that </a:t>
            </a:r>
            <a:r>
              <a:rPr lang="en-US" altLang="zh-TW" sz="2800" dirty="0" smtClean="0"/>
              <a:t>offers </a:t>
            </a:r>
            <a:r>
              <a:rPr lang="en-US" altLang="zh-TW" sz="2800" dirty="0"/>
              <a:t>a rich set of diverse </a:t>
            </a:r>
            <a:r>
              <a:rPr lang="en-US" altLang="zh-TW" sz="2800" dirty="0" smtClean="0"/>
              <a:t>features so </a:t>
            </a:r>
            <a:r>
              <a:rPr lang="en-US" altLang="zh-TW" sz="2800" dirty="0"/>
              <a:t>that </a:t>
            </a:r>
            <a:r>
              <a:rPr lang="en-US" altLang="zh-TW" sz="2800" dirty="0" smtClean="0"/>
              <a:t>different </a:t>
            </a:r>
            <a:r>
              <a:rPr lang="en-US" altLang="zh-TW" sz="2800" dirty="0"/>
              <a:t>personalization strategies can be tested </a:t>
            </a:r>
            <a:r>
              <a:rPr lang="en-US" altLang="zh-TW" sz="2800" dirty="0" smtClean="0"/>
              <a:t>and compared </a:t>
            </a:r>
            <a:r>
              <a:rPr lang="en-US" altLang="zh-TW" sz="2800" dirty="0"/>
              <a:t>in a controlled manner.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94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H</a:t>
            </a:r>
            <a:r>
              <a:rPr lang="en-US" altLang="zh-TW" sz="2800" dirty="0" smtClean="0"/>
              <a:t>aving </a:t>
            </a:r>
            <a:r>
              <a:rPr lang="en-US" altLang="zh-TW" sz="2800" dirty="0"/>
              <a:t>a multi-faceted benchmark dataset is </a:t>
            </a:r>
            <a:r>
              <a:rPr lang="en-US" altLang="zh-TW" sz="2800" dirty="0" smtClean="0"/>
              <a:t>crucial </a:t>
            </a:r>
            <a:r>
              <a:rPr lang="en-US" altLang="zh-TW" sz="2800" dirty="0"/>
              <a:t>for facilitating personalized retrieval research and </a:t>
            </a:r>
            <a:r>
              <a:rPr lang="en-US" altLang="zh-TW" sz="2800" dirty="0" smtClean="0"/>
              <a:t>evaluations. We create a new dataset called </a:t>
            </a:r>
            <a:r>
              <a:rPr lang="en-US" altLang="zh-TW" sz="2800" dirty="0" err="1" smtClean="0"/>
              <a:t>CiteData</a:t>
            </a:r>
            <a:r>
              <a:rPr lang="en-US" altLang="zh-TW" sz="2800" dirty="0" smtClean="0"/>
              <a:t> .</a:t>
            </a:r>
          </a:p>
          <a:p>
            <a:r>
              <a:rPr lang="en-US" altLang="zh-TW" sz="2800" dirty="0"/>
              <a:t>This paper present a comparative evaluation of popular personalization strategies that utilize the different facets of </a:t>
            </a:r>
            <a:r>
              <a:rPr lang="en-US" altLang="zh-TW" sz="2800" dirty="0" err="1" smtClean="0"/>
              <a:t>CiteData</a:t>
            </a:r>
            <a:r>
              <a:rPr lang="en-US" altLang="zh-TW" sz="2800" dirty="0" smtClean="0"/>
              <a:t> .</a:t>
            </a:r>
            <a:endParaRPr lang="en-US" altLang="zh-TW" sz="2800" dirty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35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CITEDATA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447800"/>
            <a:ext cx="7884368" cy="4800600"/>
          </a:xfrm>
        </p:spPr>
        <p:txBody>
          <a:bodyPr/>
          <a:lstStyle/>
          <a:p>
            <a:endParaRPr lang="en-US" altLang="zh-TW" sz="2200" dirty="0" smtClean="0"/>
          </a:p>
          <a:p>
            <a:r>
              <a:rPr lang="en-US" altLang="zh-TW" sz="2200" dirty="0" smtClean="0"/>
              <a:t>-Obtaining Document </a:t>
            </a:r>
            <a:r>
              <a:rPr lang="en-US" altLang="zh-TW" sz="2200" dirty="0" err="1" smtClean="0"/>
              <a:t>text,meta-data,hyperlink</a:t>
            </a:r>
            <a:r>
              <a:rPr lang="en-US" altLang="zh-TW" sz="2200" dirty="0" smtClean="0"/>
              <a:t> from </a:t>
            </a:r>
            <a:r>
              <a:rPr lang="en-US" altLang="zh-TW" sz="2200" dirty="0" err="1" smtClean="0"/>
              <a:t>CiteSeer</a:t>
            </a:r>
            <a:endParaRPr lang="en-US" altLang="zh-TW" sz="2200" dirty="0" smtClean="0"/>
          </a:p>
          <a:p>
            <a:r>
              <a:rPr lang="en-US" altLang="zh-TW" sz="2200" dirty="0" smtClean="0"/>
              <a:t>-Obtaining </a:t>
            </a:r>
            <a:r>
              <a:rPr lang="en-US" altLang="zh-TW" sz="2200" dirty="0"/>
              <a:t>Social Tagging information </a:t>
            </a:r>
            <a:r>
              <a:rPr lang="en-US" altLang="zh-TW" sz="2200" dirty="0" smtClean="0"/>
              <a:t>from </a:t>
            </a:r>
            <a:r>
              <a:rPr lang="en-US" altLang="zh-TW" sz="2200" dirty="0" err="1" smtClean="0"/>
              <a:t>CiteULike</a:t>
            </a:r>
            <a:endParaRPr lang="en-US" altLang="zh-TW" sz="2200" dirty="0" smtClean="0"/>
          </a:p>
          <a:p>
            <a:r>
              <a:rPr lang="en-US" altLang="zh-TW" sz="2200" dirty="0" smtClean="0"/>
              <a:t>-Automatic Document Categorization</a:t>
            </a:r>
          </a:p>
          <a:p>
            <a:r>
              <a:rPr lang="en-US" altLang="zh-TW" sz="2200" dirty="0" smtClean="0"/>
              <a:t>-User-tasks, and Personalized Queries and Relevance </a:t>
            </a:r>
            <a:r>
              <a:rPr lang="en-US" altLang="zh-TW" sz="2200" dirty="0" err="1" smtClean="0"/>
              <a:t>Judgements</a:t>
            </a:r>
            <a:endParaRPr lang="en-US" altLang="zh-TW" sz="2200" dirty="0" smtClean="0"/>
          </a:p>
          <a:p>
            <a:endParaRPr lang="en-US" altLang="zh-TW" sz="2400" dirty="0" smtClean="0"/>
          </a:p>
          <a:p>
            <a:pPr lvl="1"/>
            <a:endParaRPr lang="zh-TW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 smtClean="0"/>
              <a:t>CiteULike</a:t>
            </a:r>
            <a:endParaRPr lang="en-US" altLang="zh-TW" dirty="0" smtClean="0"/>
          </a:p>
          <a:p>
            <a:pPr lvl="1"/>
            <a:r>
              <a:rPr lang="en-US" altLang="zh-TW" sz="2200" dirty="0" smtClean="0"/>
              <a:t>Easy to get social </a:t>
            </a:r>
            <a:r>
              <a:rPr lang="en-US" altLang="zh-TW" sz="2200" dirty="0" err="1" smtClean="0"/>
              <a:t>tags,textual</a:t>
            </a:r>
            <a:r>
              <a:rPr lang="en-US" altLang="zh-TW" sz="2200" dirty="0" smtClean="0"/>
              <a:t> content ,document hyperlinks</a:t>
            </a:r>
          </a:p>
          <a:p>
            <a:pPr lvl="1"/>
            <a:r>
              <a:rPr lang="en-US" altLang="zh-TW" sz="2400" dirty="0" smtClean="0"/>
              <a:t>Because it’s publicly editable, so it suffers from spam contamination.</a:t>
            </a:r>
          </a:p>
          <a:p>
            <a:pPr lvl="1"/>
            <a:r>
              <a:rPr lang="en-US" altLang="zh-TW" sz="2400" dirty="0"/>
              <a:t>Lack of categorization and personalized queries and relevance </a:t>
            </a:r>
            <a:r>
              <a:rPr lang="en-US" altLang="zh-TW" sz="2400" dirty="0" err="1" smtClean="0"/>
              <a:t>judgements</a:t>
            </a:r>
            <a:r>
              <a:rPr lang="en-US" altLang="zh-TW" sz="2400" dirty="0"/>
              <a:t>.</a:t>
            </a:r>
          </a:p>
          <a:p>
            <a:r>
              <a:rPr lang="en-US" altLang="zh-TW" dirty="0" err="1" smtClean="0"/>
              <a:t>CiteSeer</a:t>
            </a:r>
            <a:endParaRPr lang="en-US" altLang="zh-TW" dirty="0" smtClean="0"/>
          </a:p>
          <a:p>
            <a:pPr lvl="1"/>
            <a:r>
              <a:rPr lang="en-US" altLang="zh-TW" sz="2400" dirty="0"/>
              <a:t>Its’ a popular repository of academic articles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 smtClean="0"/>
              <a:t>Use as the canonical source of information about academic articles.</a:t>
            </a:r>
            <a:endParaRPr lang="en-US" altLang="zh-TW" sz="2400" dirty="0"/>
          </a:p>
          <a:p>
            <a:r>
              <a:rPr lang="en-US" altLang="zh-TW" sz="2400" dirty="0" smtClean="0"/>
              <a:t>Use </a:t>
            </a:r>
            <a:r>
              <a:rPr lang="en-US" altLang="zh-TW" sz="2400" dirty="0" err="1"/>
              <a:t>CiteULike</a:t>
            </a:r>
            <a:r>
              <a:rPr lang="en-US" altLang="zh-TW" sz="2400" dirty="0"/>
              <a:t> (social tagging  website)as the foundation for the creation of the new benchmark collection.</a:t>
            </a:r>
            <a:endParaRPr lang="en-US" altLang="zh-TW" sz="2400" dirty="0" smtClean="0"/>
          </a:p>
          <a:p>
            <a:pPr marL="402336" lvl="1" indent="0">
              <a:buNone/>
            </a:pPr>
            <a:endParaRPr lang="en-US" altLang="zh-TW" sz="2400" dirty="0" smtClean="0"/>
          </a:p>
          <a:p>
            <a:pPr lvl="1"/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66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Obtaining Document </a:t>
            </a:r>
            <a:r>
              <a:rPr lang="en-US" altLang="zh-TW" sz="2400" dirty="0" err="1"/>
              <a:t>text,meta-data,hyperlink</a:t>
            </a:r>
            <a:r>
              <a:rPr lang="en-US" altLang="zh-TW" sz="2400" dirty="0"/>
              <a:t> from </a:t>
            </a:r>
            <a:r>
              <a:rPr lang="en-US" altLang="zh-TW" sz="2400" dirty="0" err="1" smtClean="0"/>
              <a:t>CiteSeer</a:t>
            </a:r>
            <a:endParaRPr lang="en-US" altLang="zh-TW" sz="2400" dirty="0" smtClean="0"/>
          </a:p>
          <a:p>
            <a:pPr lvl="1"/>
            <a:r>
              <a:rPr lang="en-US" altLang="zh-TW" sz="1800" dirty="0"/>
              <a:t>the citation for each of the academic </a:t>
            </a:r>
            <a:r>
              <a:rPr lang="en-US" altLang="zh-TW" sz="1800" dirty="0" smtClean="0"/>
              <a:t>articles </a:t>
            </a:r>
            <a:r>
              <a:rPr lang="en-US" altLang="zh-TW" sz="1800" dirty="0"/>
              <a:t>in the dataset to create a graph of academic articles </a:t>
            </a:r>
            <a:r>
              <a:rPr lang="en-US" altLang="zh-TW" sz="1800" dirty="0" smtClean="0"/>
              <a:t>for facilitating </a:t>
            </a:r>
            <a:r>
              <a:rPr lang="en-US" altLang="zh-TW" sz="1800" dirty="0"/>
              <a:t>research in link-analysis based </a:t>
            </a:r>
            <a:r>
              <a:rPr lang="en-US" altLang="zh-TW" sz="1800" dirty="0" smtClean="0"/>
              <a:t>algorithms such PageRank Algorithm.</a:t>
            </a:r>
            <a:endParaRPr lang="zh-TW" altLang="en-US" sz="1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47261"/>
            <a:ext cx="3888432" cy="252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6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Obtaining Social Tagging information from </a:t>
            </a:r>
            <a:r>
              <a:rPr lang="en-US" altLang="zh-TW" sz="2400" dirty="0" err="1" smtClean="0"/>
              <a:t>CiteULike</a:t>
            </a:r>
            <a:endParaRPr lang="en-US" altLang="zh-TW" sz="2400" dirty="0" smtClean="0"/>
          </a:p>
          <a:p>
            <a:pPr lvl="1"/>
            <a:r>
              <a:rPr lang="en-US" altLang="zh-TW" sz="2000" dirty="0"/>
              <a:t>Social tagging information is in a 4-tuple format &lt; a, u, s, t &gt;, where t is the tag assigned by user u to an article a at time s.</a:t>
            </a:r>
          </a:p>
          <a:p>
            <a:pPr lvl="1"/>
            <a:r>
              <a:rPr lang="en-US" altLang="zh-TW" sz="2000" dirty="0"/>
              <a:t>Must filter original dataset(ex. Genuine user ‘s requirement</a:t>
            </a:r>
            <a:r>
              <a:rPr lang="en-US" altLang="zh-TW" sz="2000" dirty="0" smtClean="0"/>
              <a:t>)</a:t>
            </a:r>
            <a:endParaRPr lang="en-US" altLang="zh-TW" sz="2000" dirty="0"/>
          </a:p>
          <a:p>
            <a:r>
              <a:rPr lang="en-US" altLang="zh-TW" sz="2400" dirty="0"/>
              <a:t>Automatic Document </a:t>
            </a:r>
            <a:r>
              <a:rPr lang="en-US" altLang="zh-TW" sz="2400" dirty="0" smtClean="0"/>
              <a:t>Categorization</a:t>
            </a:r>
          </a:p>
          <a:p>
            <a:pPr lvl="1"/>
            <a:r>
              <a:rPr lang="en-US" altLang="zh-TW" sz="2000" dirty="0" smtClean="0"/>
              <a:t>Solicit volunteers to label , ODP , Yahoo topic hierarchy.</a:t>
            </a:r>
          </a:p>
          <a:p>
            <a:pPr lvl="1"/>
            <a:r>
              <a:rPr lang="en-US" altLang="zh-TW" sz="2000" dirty="0"/>
              <a:t>Multi-labeled </a:t>
            </a:r>
            <a:r>
              <a:rPr lang="en-US" altLang="zh-TW" sz="2000" dirty="0" err="1" smtClean="0"/>
              <a:t>classfication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was achieved by using S-Cut </a:t>
            </a:r>
            <a:r>
              <a:rPr lang="en-US" altLang="zh-TW" sz="2000" dirty="0" err="1"/>
              <a:t>thresholding</a:t>
            </a:r>
            <a:r>
              <a:rPr lang="en-US" altLang="zh-TW" sz="2000" dirty="0"/>
              <a:t> strategy, that discovers optimal thresholds for classifying</a:t>
            </a:r>
            <a:endParaRPr lang="en-US" altLang="zh-TW" sz="20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173" y="4437112"/>
            <a:ext cx="325306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3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CITEDATA(cont.)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The </a:t>
            </a:r>
            <a:r>
              <a:rPr lang="en-US" altLang="zh-TW" sz="2400" dirty="0"/>
              <a:t>distribution of articles per topic in the dataset after the SVM-based categorization step</a:t>
            </a:r>
            <a:endParaRPr lang="zh-TW" altLang="en-US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4"/>
            <a:ext cx="4320480" cy="26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72886"/>
            <a:ext cx="332105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6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688</TotalTime>
  <Words>1159</Words>
  <Application>Microsoft Office PowerPoint</Application>
  <PresentationFormat>如螢幕大小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夏至</vt:lpstr>
      <vt:lpstr>CiteData: A New Multi-Faceted Dataset for Evaluating Personalized Search Performance</vt:lpstr>
      <vt:lpstr>Outline</vt:lpstr>
      <vt:lpstr>Introduction</vt:lpstr>
      <vt:lpstr>Introduction(cont.)</vt:lpstr>
      <vt:lpstr>CITEDATA</vt:lpstr>
      <vt:lpstr>CITEDATA(cont.)</vt:lpstr>
      <vt:lpstr>CITEDATA(cont.)</vt:lpstr>
      <vt:lpstr>CITEDATA(cont.)</vt:lpstr>
      <vt:lpstr>CITEDATA(cont.)</vt:lpstr>
      <vt:lpstr>CITEDATA(cont.)</vt:lpstr>
      <vt:lpstr>CITEDATA(cont.)</vt:lpstr>
      <vt:lpstr>Intrinsic Analysis of Data</vt:lpstr>
      <vt:lpstr>Intrinsic Analysis of Data(cont.)</vt:lpstr>
      <vt:lpstr>Intrinsic Analysis of Data(cont.)</vt:lpstr>
      <vt:lpstr>Empirical Analysis of Pearsonalized Search Algorithms</vt:lpstr>
      <vt:lpstr>Empirical Analysis of Pearsonalized Search Algorithms(cont.)</vt:lpstr>
      <vt:lpstr>Empirical Analysis of Pearsonalized Search Algorithms(cont.)</vt:lpstr>
      <vt:lpstr>Empirical Analysis of Pearsonalized Search Algorithms(cont.)</vt:lpstr>
      <vt:lpstr>Empirical Analysis of Pearsonalized Search Algorithms(cont.)</vt:lpstr>
      <vt:lpstr>Empirical Analysis of Pearsonalized Search Algorithms(cont.)</vt:lpstr>
      <vt:lpstr>Empirical Analysis of Pearsonalized Search Algorithms(cont.)</vt:lpstr>
      <vt:lpstr>Empirical Analysis of Pearsonalized Search Algorithms(cont.)</vt:lpstr>
      <vt:lpstr>Result</vt:lpstr>
      <vt:lpstr>Result</vt:lpstr>
      <vt:lpstr>CiteData Usage</vt:lpstr>
      <vt:lpstr>Conclusion &amp;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CiteData: A New Multi-Faceted Dataset for Evaluating Personalized Search Performance</dc:title>
  <dc:creator>flutishih</dc:creator>
  <cp:lastModifiedBy>Flutishih</cp:lastModifiedBy>
  <cp:revision>91</cp:revision>
  <dcterms:created xsi:type="dcterms:W3CDTF">2011-03-14T15:24:38Z</dcterms:created>
  <dcterms:modified xsi:type="dcterms:W3CDTF">2011-03-21T00:56:49Z</dcterms:modified>
</cp:coreProperties>
</file>